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7"/>
    <p:restoredTop sz="94627"/>
  </p:normalViewPr>
  <p:slideViewPr>
    <p:cSldViewPr snapToGrid="0">
      <p:cViewPr varScale="1">
        <p:scale>
          <a:sx n="186" d="100"/>
          <a:sy n="186" d="100"/>
        </p:scale>
        <p:origin x="232" y="1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DCE64-0A25-460B-3D6F-D35D8C6718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95FBF9-5FEB-CCE5-B056-1FF2F6851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6A51FA-C36C-0C25-2AAB-AE0910466C2D}"/>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15537435-377E-2B3B-442B-CDB32C039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43998-01BA-109A-5A77-6B2C923F9E77}"/>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3386171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4EB2-DCE4-870D-CE8C-9AAA289038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015B9A-8315-AF9C-78C3-1720CBD2B9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E6C3E-40F5-0D66-C258-4504AFB4078B}"/>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F1CAB6E3-7D1C-9957-280E-20E5FD2695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119D6-7D0D-F5E1-51D7-47E67BA44128}"/>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2175792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0C1AA-7F6B-C90D-775A-6022F91B18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EAE6DB-B183-DE6C-7A4C-A065554433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71300-19B9-4DE2-6BDD-FDE7FCCB7F95}"/>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47216AD6-37C7-65EC-D03E-F98454C7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436C3-A17C-AB2E-CD73-3F4F4FD6B1A3}"/>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252679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1875-BB58-CAE1-4F25-5BDB447AC6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29B7C-3B1C-D8AF-BBE1-00089882AF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7CB32-C745-59CF-14EF-D5195980F18C}"/>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B4915F6F-F377-0E4D-725E-ACA6647B1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8217E-08E0-B64B-65FE-9F0340518569}"/>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1674464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590AE-3B7B-83FB-1E3B-1D03DE9D61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98CFD8-2269-4ACB-47C4-C8ADC444EC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D50DD3-4487-B9CA-011A-7F0C1960E69E}"/>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62A643D9-3D71-E2B7-4262-DEF02CCA0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8C07F-94BE-2C85-D288-8DCC4938BC7E}"/>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395914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B8B7-3EE8-CDAB-192D-F2634BA32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5B7EA-8FFD-1CED-B254-EFA74F4D46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3C17F1-D5F0-B521-1940-1CE6D4DEFF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03E27-FE05-4FAA-02DC-DC25675C96B8}"/>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6" name="Footer Placeholder 5">
            <a:extLst>
              <a:ext uri="{FF2B5EF4-FFF2-40B4-BE49-F238E27FC236}">
                <a16:creationId xmlns:a16="http://schemas.microsoft.com/office/drawing/2014/main" id="{20A44BFA-CBC0-2796-CE57-148228E2E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A32AB6-609D-56F2-B707-5DE252517BA8}"/>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1933775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2023-5D8D-46AB-F211-E09687619B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8B6E99-1A43-7991-7F7A-72EED574B5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E7273B-0EDE-D1CF-74E1-836528A54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07F399-8CAB-E4DE-26A0-9A9621C16B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0E5D4-D47F-C02B-A72C-0CF9F6CC1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733B4E-08CE-CFA0-9B4B-DE2E094B5095}"/>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8" name="Footer Placeholder 7">
            <a:extLst>
              <a:ext uri="{FF2B5EF4-FFF2-40B4-BE49-F238E27FC236}">
                <a16:creationId xmlns:a16="http://schemas.microsoft.com/office/drawing/2014/main" id="{11DD7118-656E-1D42-7C6B-AC38C61B71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00336-A81A-3807-20F2-899A9BC8D17A}"/>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274578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510D-2B8A-A084-C9A2-E6A08BE178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55B663-441B-648A-6B7F-FA21A6F0D871}"/>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4" name="Footer Placeholder 3">
            <a:extLst>
              <a:ext uri="{FF2B5EF4-FFF2-40B4-BE49-F238E27FC236}">
                <a16:creationId xmlns:a16="http://schemas.microsoft.com/office/drawing/2014/main" id="{2EE62334-6E14-B282-6E5E-4762BF151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341F1-CE39-FF74-07E6-75D115227D77}"/>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699301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181F9-8D39-15CF-A8FD-1CAEB87A6345}"/>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3" name="Footer Placeholder 2">
            <a:extLst>
              <a:ext uri="{FF2B5EF4-FFF2-40B4-BE49-F238E27FC236}">
                <a16:creationId xmlns:a16="http://schemas.microsoft.com/office/drawing/2014/main" id="{63BA4FC2-F4B5-DD16-DA70-EAB1CC3E97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540A21-2DFA-1C2D-9B10-A38ED2B24D53}"/>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237540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64206-1880-742C-56BA-A5D23290ED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8F6349-D931-190D-742A-642E00A8DD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847AAB-633B-8649-DA27-153905BB5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9C40F-813A-0F2F-AE75-C9BB3A081842}"/>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6" name="Footer Placeholder 5">
            <a:extLst>
              <a:ext uri="{FF2B5EF4-FFF2-40B4-BE49-F238E27FC236}">
                <a16:creationId xmlns:a16="http://schemas.microsoft.com/office/drawing/2014/main" id="{7AA8B5F2-F9A5-F19E-1A2C-8100D98D8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9AA91-3679-8FDC-B9AE-0E87FF98BD35}"/>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4142701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2A84-5D55-3E0A-E968-DC709A6CA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8D5EC7-69C1-9AD4-6637-A3CEEFE64A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19D99E-6E30-6B7F-4CDA-294EF451A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5F2A7E-0DBE-6A45-C11A-60CD17F9F88D}"/>
              </a:ext>
            </a:extLst>
          </p:cNvPr>
          <p:cNvSpPr>
            <a:spLocks noGrp="1"/>
          </p:cNvSpPr>
          <p:nvPr>
            <p:ph type="dt" sz="half" idx="10"/>
          </p:nvPr>
        </p:nvSpPr>
        <p:spPr/>
        <p:txBody>
          <a:bodyPr/>
          <a:lstStyle/>
          <a:p>
            <a:fld id="{3DC3C55E-EAA1-BE4E-A86D-EDD9BAF35041}" type="datetimeFigureOut">
              <a:rPr lang="en-US" smtClean="0"/>
              <a:t>10/16/24</a:t>
            </a:fld>
            <a:endParaRPr lang="en-US"/>
          </a:p>
        </p:txBody>
      </p:sp>
      <p:sp>
        <p:nvSpPr>
          <p:cNvPr id="6" name="Footer Placeholder 5">
            <a:extLst>
              <a:ext uri="{FF2B5EF4-FFF2-40B4-BE49-F238E27FC236}">
                <a16:creationId xmlns:a16="http://schemas.microsoft.com/office/drawing/2014/main" id="{D4DBC574-2BDA-F052-3E75-7DE30DD4EB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0B834-5553-D360-B9D6-5A29820DAAD3}"/>
              </a:ext>
            </a:extLst>
          </p:cNvPr>
          <p:cNvSpPr>
            <a:spLocks noGrp="1"/>
          </p:cNvSpPr>
          <p:nvPr>
            <p:ph type="sldNum" sz="quarter" idx="12"/>
          </p:nvPr>
        </p:nvSpPr>
        <p:spPr/>
        <p:txBody>
          <a:bodyPr/>
          <a:lstStyle/>
          <a:p>
            <a:fld id="{7D3923D9-9DF0-054D-B149-50484F569725}" type="slidenum">
              <a:rPr lang="en-US" smtClean="0"/>
              <a:t>‹#›</a:t>
            </a:fld>
            <a:endParaRPr lang="en-US"/>
          </a:p>
        </p:txBody>
      </p:sp>
    </p:spTree>
    <p:extLst>
      <p:ext uri="{BB962C8B-B14F-4D97-AF65-F5344CB8AC3E}">
        <p14:creationId xmlns:p14="http://schemas.microsoft.com/office/powerpoint/2010/main" val="154668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3B536F-ABFD-2ADB-C369-94ECCFEB2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B9F92D-2040-4172-8B96-EAD74F7B3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7F9F40-82D5-ADC6-65EB-292A7C1D3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C3C55E-EAA1-BE4E-A86D-EDD9BAF35041}" type="datetimeFigureOut">
              <a:rPr lang="en-US" smtClean="0"/>
              <a:t>10/16/24</a:t>
            </a:fld>
            <a:endParaRPr lang="en-US"/>
          </a:p>
        </p:txBody>
      </p:sp>
      <p:sp>
        <p:nvSpPr>
          <p:cNvPr id="5" name="Footer Placeholder 4">
            <a:extLst>
              <a:ext uri="{FF2B5EF4-FFF2-40B4-BE49-F238E27FC236}">
                <a16:creationId xmlns:a16="http://schemas.microsoft.com/office/drawing/2014/main" id="{D7B58F65-0141-CB47-D800-C4B924EAC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35A344-68F3-2326-40E5-39ED16F53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3923D9-9DF0-054D-B149-50484F569725}" type="slidenum">
              <a:rPr lang="en-US" smtClean="0"/>
              <a:t>‹#›</a:t>
            </a:fld>
            <a:endParaRPr lang="en-US"/>
          </a:p>
        </p:txBody>
      </p:sp>
    </p:spTree>
    <p:extLst>
      <p:ext uri="{BB962C8B-B14F-4D97-AF65-F5344CB8AC3E}">
        <p14:creationId xmlns:p14="http://schemas.microsoft.com/office/powerpoint/2010/main" val="1816268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of mountains and blue sky&#10;&#10;Description automatically generated">
            <a:extLst>
              <a:ext uri="{FF2B5EF4-FFF2-40B4-BE49-F238E27FC236}">
                <a16:creationId xmlns:a16="http://schemas.microsoft.com/office/drawing/2014/main" id="{79B004F4-115C-43E8-F6CC-ED233E8EA78F}"/>
              </a:ext>
            </a:extLst>
          </p:cNvPr>
          <p:cNvPicPr>
            <a:picLocks noChangeAspect="1"/>
          </p:cNvPicPr>
          <p:nvPr/>
        </p:nvPicPr>
        <p:blipFill>
          <a:blip r:embed="rId2"/>
          <a:srcRect b="15645"/>
          <a:stretch/>
        </p:blipFill>
        <p:spPr>
          <a:xfrm>
            <a:off x="0" y="0"/>
            <a:ext cx="12192000" cy="6858000"/>
          </a:xfrm>
          <a:prstGeom prst="rect">
            <a:avLst/>
          </a:prstGeom>
        </p:spPr>
      </p:pic>
      <p:sp>
        <p:nvSpPr>
          <p:cNvPr id="2" name="Title 1">
            <a:extLst>
              <a:ext uri="{FF2B5EF4-FFF2-40B4-BE49-F238E27FC236}">
                <a16:creationId xmlns:a16="http://schemas.microsoft.com/office/drawing/2014/main" id="{E591E3B1-8A06-675C-02D6-FBACE445CF42}"/>
              </a:ext>
            </a:extLst>
          </p:cNvPr>
          <p:cNvSpPr>
            <a:spLocks noGrp="1"/>
          </p:cNvSpPr>
          <p:nvPr>
            <p:ph type="ctrTitle"/>
          </p:nvPr>
        </p:nvSpPr>
        <p:spPr>
          <a:xfrm>
            <a:off x="1524000" y="480219"/>
            <a:ext cx="9144000" cy="2387600"/>
          </a:xfrm>
        </p:spPr>
        <p:txBody>
          <a:bodyPr>
            <a:normAutofit fontScale="90000"/>
          </a:bodyPr>
          <a:lstStyle/>
          <a:p>
            <a:r>
              <a:rPr lang="en-US" dirty="0"/>
              <a:t>Tectonic &amp; Magmatic Development of The Great Basin During Late Cenozoic Time</a:t>
            </a:r>
          </a:p>
        </p:txBody>
      </p:sp>
      <p:sp>
        <p:nvSpPr>
          <p:cNvPr id="3" name="Subtitle 2">
            <a:extLst>
              <a:ext uri="{FF2B5EF4-FFF2-40B4-BE49-F238E27FC236}">
                <a16:creationId xmlns:a16="http://schemas.microsoft.com/office/drawing/2014/main" id="{4A452659-B3D3-AB58-AD85-CA5C4A5B5EA0}"/>
              </a:ext>
            </a:extLst>
          </p:cNvPr>
          <p:cNvSpPr>
            <a:spLocks noGrp="1"/>
          </p:cNvSpPr>
          <p:nvPr>
            <p:ph type="subTitle" idx="1"/>
          </p:nvPr>
        </p:nvSpPr>
        <p:spPr>
          <a:xfrm>
            <a:off x="1524000" y="5682457"/>
            <a:ext cx="9144000" cy="1655762"/>
          </a:xfrm>
        </p:spPr>
        <p:txBody>
          <a:bodyPr/>
          <a:lstStyle/>
          <a:p>
            <a:r>
              <a:rPr lang="en-US" dirty="0">
                <a:solidFill>
                  <a:schemeClr val="bg1"/>
                </a:solidFill>
              </a:rPr>
              <a:t>Paper by McKee &amp; Noble, 1986</a:t>
            </a:r>
          </a:p>
          <a:p>
            <a:r>
              <a:rPr lang="en-US" dirty="0">
                <a:solidFill>
                  <a:schemeClr val="bg1"/>
                </a:solidFill>
              </a:rPr>
              <a:t>Presentation by Solomon Feinstein</a:t>
            </a:r>
          </a:p>
        </p:txBody>
      </p:sp>
    </p:spTree>
    <p:extLst>
      <p:ext uri="{BB962C8B-B14F-4D97-AF65-F5344CB8AC3E}">
        <p14:creationId xmlns:p14="http://schemas.microsoft.com/office/powerpoint/2010/main" val="4124688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62C12-3DDB-5EB4-4F3B-6D9FD4851C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D33261-F98B-4A52-D61C-91E5F8AFFD56}"/>
              </a:ext>
            </a:extLst>
          </p:cNvPr>
          <p:cNvSpPr>
            <a:spLocks noGrp="1"/>
          </p:cNvSpPr>
          <p:nvPr>
            <p:ph type="title"/>
          </p:nvPr>
        </p:nvSpPr>
        <p:spPr>
          <a:xfrm>
            <a:off x="171307" y="0"/>
            <a:ext cx="10515600" cy="1325563"/>
          </a:xfrm>
        </p:spPr>
        <p:txBody>
          <a:bodyPr/>
          <a:lstStyle/>
          <a:p>
            <a:r>
              <a:rPr lang="en-US" dirty="0"/>
              <a:t>Conclusions, Part 2</a:t>
            </a:r>
          </a:p>
        </p:txBody>
      </p:sp>
      <p:sp>
        <p:nvSpPr>
          <p:cNvPr id="6" name="Content Placeholder 5">
            <a:extLst>
              <a:ext uri="{FF2B5EF4-FFF2-40B4-BE49-F238E27FC236}">
                <a16:creationId xmlns:a16="http://schemas.microsoft.com/office/drawing/2014/main" id="{AD01DB93-15C8-1C41-4905-A521C9968B0F}"/>
              </a:ext>
            </a:extLst>
          </p:cNvPr>
          <p:cNvSpPr>
            <a:spLocks noGrp="1"/>
          </p:cNvSpPr>
          <p:nvPr>
            <p:ph idx="1"/>
          </p:nvPr>
        </p:nvSpPr>
        <p:spPr>
          <a:xfrm>
            <a:off x="281310" y="1151856"/>
            <a:ext cx="2560744" cy="5706144"/>
          </a:xfrm>
        </p:spPr>
        <p:txBody>
          <a:bodyPr>
            <a:normAutofit/>
          </a:bodyPr>
          <a:lstStyle/>
          <a:p>
            <a:r>
              <a:rPr lang="en-US" dirty="0">
                <a:highlight>
                  <a:srgbClr val="FFFF00"/>
                </a:highlight>
              </a:rPr>
              <a:t>What about these ACTIVE NORMAL &amp; STRIKE SLIP FAULTS in Central Idaho, Southwestern Montana, and Northeastern Oregon?</a:t>
            </a:r>
          </a:p>
        </p:txBody>
      </p:sp>
      <p:pic>
        <p:nvPicPr>
          <p:cNvPr id="12" name="Picture 11" descr="A map of the area&#10;&#10;Description automatically generated">
            <a:extLst>
              <a:ext uri="{FF2B5EF4-FFF2-40B4-BE49-F238E27FC236}">
                <a16:creationId xmlns:a16="http://schemas.microsoft.com/office/drawing/2014/main" id="{F97DB29A-FD97-19F9-310C-05022CA5C960}"/>
              </a:ext>
            </a:extLst>
          </p:cNvPr>
          <p:cNvPicPr>
            <a:picLocks noChangeAspect="1"/>
          </p:cNvPicPr>
          <p:nvPr/>
        </p:nvPicPr>
        <p:blipFill>
          <a:blip r:embed="rId2"/>
          <a:stretch>
            <a:fillRect/>
          </a:stretch>
        </p:blipFill>
        <p:spPr>
          <a:xfrm>
            <a:off x="6504878" y="0"/>
            <a:ext cx="5687122" cy="6858000"/>
          </a:xfrm>
          <a:prstGeom prst="rect">
            <a:avLst/>
          </a:prstGeom>
        </p:spPr>
      </p:pic>
      <p:pic>
        <p:nvPicPr>
          <p:cNvPr id="14" name="Picture 13" descr="A map of the united states&#10;&#10;Description automatically generated">
            <a:extLst>
              <a:ext uri="{FF2B5EF4-FFF2-40B4-BE49-F238E27FC236}">
                <a16:creationId xmlns:a16="http://schemas.microsoft.com/office/drawing/2014/main" id="{2907DCD4-80ED-BC6A-B3E2-F7CAFFE2DB73}"/>
              </a:ext>
            </a:extLst>
          </p:cNvPr>
          <p:cNvPicPr>
            <a:picLocks noChangeAspect="1"/>
          </p:cNvPicPr>
          <p:nvPr/>
        </p:nvPicPr>
        <p:blipFill>
          <a:blip r:embed="rId3"/>
          <a:stretch>
            <a:fillRect/>
          </a:stretch>
        </p:blipFill>
        <p:spPr>
          <a:xfrm>
            <a:off x="2842054" y="1151856"/>
            <a:ext cx="3686605" cy="5532437"/>
          </a:xfrm>
          <a:prstGeom prst="rect">
            <a:avLst/>
          </a:prstGeom>
        </p:spPr>
      </p:pic>
    </p:spTree>
    <p:extLst>
      <p:ext uri="{BB962C8B-B14F-4D97-AF65-F5344CB8AC3E}">
        <p14:creationId xmlns:p14="http://schemas.microsoft.com/office/powerpoint/2010/main" val="2925709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north pole&#10;&#10;Description automatically generated">
            <a:extLst>
              <a:ext uri="{FF2B5EF4-FFF2-40B4-BE49-F238E27FC236}">
                <a16:creationId xmlns:a16="http://schemas.microsoft.com/office/drawing/2014/main" id="{FB2DBC25-9288-B02E-1879-E67E748D7A5A}"/>
              </a:ext>
            </a:extLst>
          </p:cNvPr>
          <p:cNvPicPr>
            <a:picLocks noChangeAspect="1"/>
          </p:cNvPicPr>
          <p:nvPr/>
        </p:nvPicPr>
        <p:blipFill>
          <a:blip r:embed="rId2"/>
          <a:stretch>
            <a:fillRect/>
          </a:stretch>
        </p:blipFill>
        <p:spPr>
          <a:xfrm>
            <a:off x="0" y="0"/>
            <a:ext cx="5786812" cy="6858000"/>
          </a:xfrm>
          <a:prstGeom prst="rect">
            <a:avLst/>
          </a:prstGeom>
        </p:spPr>
      </p:pic>
      <p:pic>
        <p:nvPicPr>
          <p:cNvPr id="11" name="Picture 10" descr="A table with a list of names&#10;&#10;Description automatically generated">
            <a:extLst>
              <a:ext uri="{FF2B5EF4-FFF2-40B4-BE49-F238E27FC236}">
                <a16:creationId xmlns:a16="http://schemas.microsoft.com/office/drawing/2014/main" id="{98F3D8A1-5138-9FB6-C35F-44126C158631}"/>
              </a:ext>
            </a:extLst>
          </p:cNvPr>
          <p:cNvPicPr>
            <a:picLocks noChangeAspect="1"/>
          </p:cNvPicPr>
          <p:nvPr/>
        </p:nvPicPr>
        <p:blipFill>
          <a:blip r:embed="rId3"/>
          <a:stretch>
            <a:fillRect/>
          </a:stretch>
        </p:blipFill>
        <p:spPr>
          <a:xfrm>
            <a:off x="5786812" y="0"/>
            <a:ext cx="4965675" cy="6858000"/>
          </a:xfrm>
          <a:prstGeom prst="rect">
            <a:avLst/>
          </a:prstGeom>
        </p:spPr>
      </p:pic>
    </p:spTree>
    <p:extLst>
      <p:ext uri="{BB962C8B-B14F-4D97-AF65-F5344CB8AC3E}">
        <p14:creationId xmlns:p14="http://schemas.microsoft.com/office/powerpoint/2010/main" val="899933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67AE-87AB-2434-3B8A-D7DF90430835}"/>
              </a:ext>
            </a:extLst>
          </p:cNvPr>
          <p:cNvSpPr>
            <a:spLocks noGrp="1"/>
          </p:cNvSpPr>
          <p:nvPr>
            <p:ph type="title"/>
          </p:nvPr>
        </p:nvSpPr>
        <p:spPr>
          <a:xfrm>
            <a:off x="185057" y="0"/>
            <a:ext cx="10515600" cy="1325563"/>
          </a:xfrm>
        </p:spPr>
        <p:txBody>
          <a:bodyPr/>
          <a:lstStyle/>
          <a:p>
            <a:r>
              <a:rPr lang="en-US" dirty="0"/>
              <a:t>Introduction</a:t>
            </a:r>
          </a:p>
        </p:txBody>
      </p:sp>
      <p:sp>
        <p:nvSpPr>
          <p:cNvPr id="3" name="Content Placeholder 2">
            <a:extLst>
              <a:ext uri="{FF2B5EF4-FFF2-40B4-BE49-F238E27FC236}">
                <a16:creationId xmlns:a16="http://schemas.microsoft.com/office/drawing/2014/main" id="{A6E46883-4CFC-B717-8329-88C5B93E1AF1}"/>
              </a:ext>
            </a:extLst>
          </p:cNvPr>
          <p:cNvSpPr>
            <a:spLocks noGrp="1"/>
          </p:cNvSpPr>
          <p:nvPr>
            <p:ph idx="1"/>
          </p:nvPr>
        </p:nvSpPr>
        <p:spPr>
          <a:xfrm>
            <a:off x="233183" y="1110605"/>
            <a:ext cx="10515600" cy="4351338"/>
          </a:xfrm>
        </p:spPr>
        <p:txBody>
          <a:bodyPr/>
          <a:lstStyle/>
          <a:p>
            <a:r>
              <a:rPr lang="en-US" dirty="0"/>
              <a:t>Tectonic Development of Western US is a 2-chapter story</a:t>
            </a:r>
          </a:p>
          <a:p>
            <a:pPr lvl="1"/>
            <a:r>
              <a:rPr lang="en-US" dirty="0"/>
              <a:t>Subduction of Farallon Plate (40-18 MA Igneous Rocks, Chapter 1)</a:t>
            </a:r>
          </a:p>
          <a:p>
            <a:pPr lvl="1"/>
            <a:r>
              <a:rPr lang="en-US" dirty="0"/>
              <a:t>Crustal Extension (&lt;18 MA igneous basalts &amp; rhyolites of Great Basin &amp; Columbia Plateau, Normal Faults, Chapter 2)</a:t>
            </a:r>
          </a:p>
          <a:p>
            <a:r>
              <a:rPr lang="en-US" dirty="0"/>
              <a:t>Chapter 2 is the topic of this paper</a:t>
            </a:r>
          </a:p>
        </p:txBody>
      </p:sp>
      <p:pic>
        <p:nvPicPr>
          <p:cNvPr id="5" name="Picture 4" descr="A landscape of a mountain range&#10;&#10;Description automatically generated">
            <a:extLst>
              <a:ext uri="{FF2B5EF4-FFF2-40B4-BE49-F238E27FC236}">
                <a16:creationId xmlns:a16="http://schemas.microsoft.com/office/drawing/2014/main" id="{D2622746-2175-DBB8-29B6-EC8732DDF0C8}"/>
              </a:ext>
            </a:extLst>
          </p:cNvPr>
          <p:cNvPicPr>
            <a:picLocks noChangeAspect="1"/>
          </p:cNvPicPr>
          <p:nvPr/>
        </p:nvPicPr>
        <p:blipFill>
          <a:blip r:embed="rId2"/>
          <a:srcRect t="12276"/>
          <a:stretch/>
        </p:blipFill>
        <p:spPr>
          <a:xfrm>
            <a:off x="0" y="3320716"/>
            <a:ext cx="6047067" cy="3537284"/>
          </a:xfrm>
          <a:prstGeom prst="rect">
            <a:avLst/>
          </a:prstGeom>
        </p:spPr>
      </p:pic>
      <p:pic>
        <p:nvPicPr>
          <p:cNvPr id="7" name="Picture 6" descr="A landscape with hills and mountains&#10;&#10;Description automatically generated">
            <a:extLst>
              <a:ext uri="{FF2B5EF4-FFF2-40B4-BE49-F238E27FC236}">
                <a16:creationId xmlns:a16="http://schemas.microsoft.com/office/drawing/2014/main" id="{853B12BA-88D6-E267-8D3F-5A561252A3AD}"/>
              </a:ext>
            </a:extLst>
          </p:cNvPr>
          <p:cNvPicPr>
            <a:picLocks noChangeAspect="1"/>
          </p:cNvPicPr>
          <p:nvPr/>
        </p:nvPicPr>
        <p:blipFill>
          <a:blip r:embed="rId3"/>
          <a:stretch>
            <a:fillRect/>
          </a:stretch>
        </p:blipFill>
        <p:spPr>
          <a:xfrm>
            <a:off x="6047067" y="2760443"/>
            <a:ext cx="6144933" cy="4097557"/>
          </a:xfrm>
          <a:prstGeom prst="rect">
            <a:avLst/>
          </a:prstGeom>
        </p:spPr>
      </p:pic>
    </p:spTree>
    <p:extLst>
      <p:ext uri="{BB962C8B-B14F-4D97-AF65-F5344CB8AC3E}">
        <p14:creationId xmlns:p14="http://schemas.microsoft.com/office/powerpoint/2010/main" val="244707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6A69-7DD4-CEF4-EEF1-DA036877ACE3}"/>
              </a:ext>
            </a:extLst>
          </p:cNvPr>
          <p:cNvSpPr>
            <a:spLocks noGrp="1"/>
          </p:cNvSpPr>
          <p:nvPr>
            <p:ph type="title"/>
          </p:nvPr>
        </p:nvSpPr>
        <p:spPr>
          <a:xfrm>
            <a:off x="0" y="0"/>
            <a:ext cx="10515600" cy="1325563"/>
          </a:xfrm>
        </p:spPr>
        <p:txBody>
          <a:bodyPr/>
          <a:lstStyle/>
          <a:p>
            <a:r>
              <a:rPr lang="en-US" dirty="0"/>
              <a:t>Inter-regional Comparison: GB &amp; CP</a:t>
            </a:r>
          </a:p>
        </p:txBody>
      </p:sp>
      <p:sp>
        <p:nvSpPr>
          <p:cNvPr id="3" name="Content Placeholder 2">
            <a:extLst>
              <a:ext uri="{FF2B5EF4-FFF2-40B4-BE49-F238E27FC236}">
                <a16:creationId xmlns:a16="http://schemas.microsoft.com/office/drawing/2014/main" id="{BE2B6680-BABD-0BE8-7BF7-A47EEDB9F795}"/>
              </a:ext>
            </a:extLst>
          </p:cNvPr>
          <p:cNvSpPr>
            <a:spLocks noGrp="1"/>
          </p:cNvSpPr>
          <p:nvPr>
            <p:ph idx="1"/>
          </p:nvPr>
        </p:nvSpPr>
        <p:spPr>
          <a:xfrm>
            <a:off x="350061" y="1314099"/>
            <a:ext cx="5514474" cy="5755881"/>
          </a:xfrm>
        </p:spPr>
        <p:txBody>
          <a:bodyPr>
            <a:normAutofit fontScale="92500" lnSpcReduction="20000"/>
          </a:bodyPr>
          <a:lstStyle/>
          <a:p>
            <a:r>
              <a:rPr lang="en-US" dirty="0"/>
              <a:t>The Great Basin and Columbia Plateau may be more similar than you might think…</a:t>
            </a:r>
          </a:p>
          <a:p>
            <a:r>
              <a:rPr lang="en-US" dirty="0"/>
              <a:t>There are significant similarities and features in both regions that point to a shared late Cenozoic magmatic &amp; tectonic history</a:t>
            </a:r>
          </a:p>
          <a:p>
            <a:pPr lvl="1"/>
            <a:r>
              <a:rPr lang="en-US" dirty="0"/>
              <a:t>Basalts of Middle Miocene age and younger overlap the GB/CP boundary and seem to relate from a common source &amp; tectonic system</a:t>
            </a:r>
          </a:p>
          <a:p>
            <a:pPr lvl="1"/>
            <a:r>
              <a:rPr lang="en-US" dirty="0"/>
              <a:t>North-trending dike swarms of the same origin are found both in the Great Basin and Columbia Plateau</a:t>
            </a:r>
          </a:p>
          <a:p>
            <a:r>
              <a:rPr lang="en-US" dirty="0"/>
              <a:t>Although both provinces share some features, differences between the two suggest that both GB &amp; CP were reacting differently to the same tectonic system</a:t>
            </a:r>
          </a:p>
        </p:txBody>
      </p:sp>
      <p:pic>
        <p:nvPicPr>
          <p:cNvPr id="5" name="Picture 4">
            <a:extLst>
              <a:ext uri="{FF2B5EF4-FFF2-40B4-BE49-F238E27FC236}">
                <a16:creationId xmlns:a16="http://schemas.microsoft.com/office/drawing/2014/main" id="{164536CE-9BD0-E9F6-EE2E-FCA55147EA3F}"/>
              </a:ext>
            </a:extLst>
          </p:cNvPr>
          <p:cNvPicPr>
            <a:picLocks noChangeAspect="1"/>
          </p:cNvPicPr>
          <p:nvPr/>
        </p:nvPicPr>
        <p:blipFill>
          <a:blip r:embed="rId2"/>
          <a:stretch>
            <a:fillRect/>
          </a:stretch>
        </p:blipFill>
        <p:spPr>
          <a:xfrm>
            <a:off x="6215171" y="1314099"/>
            <a:ext cx="5976830" cy="5543901"/>
          </a:xfrm>
          <a:prstGeom prst="rect">
            <a:avLst/>
          </a:prstGeom>
        </p:spPr>
      </p:pic>
    </p:spTree>
    <p:extLst>
      <p:ext uri="{BB962C8B-B14F-4D97-AF65-F5344CB8AC3E}">
        <p14:creationId xmlns:p14="http://schemas.microsoft.com/office/powerpoint/2010/main" val="60682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A9F71-E32F-A971-5272-006CAFF972BE}"/>
              </a:ext>
            </a:extLst>
          </p:cNvPr>
          <p:cNvSpPr>
            <a:spLocks noGrp="1"/>
          </p:cNvSpPr>
          <p:nvPr>
            <p:ph type="title"/>
          </p:nvPr>
        </p:nvSpPr>
        <p:spPr>
          <a:xfrm>
            <a:off x="838200" y="89064"/>
            <a:ext cx="10515600" cy="1325563"/>
          </a:xfrm>
        </p:spPr>
        <p:txBody>
          <a:bodyPr/>
          <a:lstStyle/>
          <a:p>
            <a:pPr algn="ctr"/>
            <a:r>
              <a:rPr lang="en-US" dirty="0"/>
              <a:t>Late Cenozoic Sedimentary Rocks</a:t>
            </a:r>
          </a:p>
        </p:txBody>
      </p:sp>
      <p:pic>
        <p:nvPicPr>
          <p:cNvPr id="5" name="Picture 4" descr="A map of the nevada&#10;&#10;Description automatically generated with medium confidence">
            <a:extLst>
              <a:ext uri="{FF2B5EF4-FFF2-40B4-BE49-F238E27FC236}">
                <a16:creationId xmlns:a16="http://schemas.microsoft.com/office/drawing/2014/main" id="{CE4F920F-59B4-E7A4-3197-63E4CA26390D}"/>
              </a:ext>
            </a:extLst>
          </p:cNvPr>
          <p:cNvPicPr>
            <a:picLocks noChangeAspect="1"/>
          </p:cNvPicPr>
          <p:nvPr/>
        </p:nvPicPr>
        <p:blipFill>
          <a:blip r:embed="rId2"/>
          <a:stretch>
            <a:fillRect/>
          </a:stretch>
        </p:blipFill>
        <p:spPr>
          <a:xfrm>
            <a:off x="1576516" y="1204180"/>
            <a:ext cx="9038968" cy="5653820"/>
          </a:xfrm>
          <a:prstGeom prst="rect">
            <a:avLst/>
          </a:prstGeom>
        </p:spPr>
      </p:pic>
    </p:spTree>
    <p:extLst>
      <p:ext uri="{BB962C8B-B14F-4D97-AF65-F5344CB8AC3E}">
        <p14:creationId xmlns:p14="http://schemas.microsoft.com/office/powerpoint/2010/main" val="47885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0B447-0B31-26A2-1B31-100CF22FB0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7CCAA2-F37D-3C3F-469A-741D09D3A09D}"/>
              </a:ext>
            </a:extLst>
          </p:cNvPr>
          <p:cNvSpPr>
            <a:spLocks noGrp="1"/>
          </p:cNvSpPr>
          <p:nvPr>
            <p:ph type="title"/>
          </p:nvPr>
        </p:nvSpPr>
        <p:spPr>
          <a:xfrm>
            <a:off x="162698" y="113777"/>
            <a:ext cx="7580870" cy="1325563"/>
          </a:xfrm>
        </p:spPr>
        <p:txBody>
          <a:bodyPr/>
          <a:lstStyle/>
          <a:p>
            <a:pPr algn="ctr"/>
            <a:r>
              <a:rPr lang="en-US" dirty="0"/>
              <a:t>Miocene-Present Basaltic Rocks</a:t>
            </a:r>
          </a:p>
        </p:txBody>
      </p:sp>
      <p:pic>
        <p:nvPicPr>
          <p:cNvPr id="4" name="Picture 3" descr="A map of the united states&#10;&#10;Description automatically generated">
            <a:extLst>
              <a:ext uri="{FF2B5EF4-FFF2-40B4-BE49-F238E27FC236}">
                <a16:creationId xmlns:a16="http://schemas.microsoft.com/office/drawing/2014/main" id="{69D698AB-E187-7147-3986-85DACA4DBC41}"/>
              </a:ext>
            </a:extLst>
          </p:cNvPr>
          <p:cNvPicPr>
            <a:picLocks noChangeAspect="1"/>
          </p:cNvPicPr>
          <p:nvPr/>
        </p:nvPicPr>
        <p:blipFill>
          <a:blip r:embed="rId2"/>
          <a:stretch>
            <a:fillRect/>
          </a:stretch>
        </p:blipFill>
        <p:spPr>
          <a:xfrm>
            <a:off x="7868970" y="0"/>
            <a:ext cx="4323030" cy="6858000"/>
          </a:xfrm>
          <a:prstGeom prst="rect">
            <a:avLst/>
          </a:prstGeom>
        </p:spPr>
      </p:pic>
      <p:pic>
        <p:nvPicPr>
          <p:cNvPr id="7" name="Picture 6" descr="A rocky landscape with clouds in the sky&#10;&#10;Description automatically generated">
            <a:extLst>
              <a:ext uri="{FF2B5EF4-FFF2-40B4-BE49-F238E27FC236}">
                <a16:creationId xmlns:a16="http://schemas.microsoft.com/office/drawing/2014/main" id="{4CB1A018-563D-ECE3-23E0-06DBF0BC98A4}"/>
              </a:ext>
            </a:extLst>
          </p:cNvPr>
          <p:cNvPicPr>
            <a:picLocks noChangeAspect="1"/>
          </p:cNvPicPr>
          <p:nvPr/>
        </p:nvPicPr>
        <p:blipFill>
          <a:blip r:embed="rId3"/>
          <a:stretch>
            <a:fillRect/>
          </a:stretch>
        </p:blipFill>
        <p:spPr>
          <a:xfrm>
            <a:off x="0" y="1610823"/>
            <a:ext cx="7868970" cy="5247178"/>
          </a:xfrm>
          <a:prstGeom prst="rect">
            <a:avLst/>
          </a:prstGeom>
        </p:spPr>
      </p:pic>
    </p:spTree>
    <p:extLst>
      <p:ext uri="{BB962C8B-B14F-4D97-AF65-F5344CB8AC3E}">
        <p14:creationId xmlns:p14="http://schemas.microsoft.com/office/powerpoint/2010/main" val="325199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97F32-06F6-EC2C-2903-EE646C40D6A5}"/>
              </a:ext>
            </a:extLst>
          </p:cNvPr>
          <p:cNvSpPr>
            <a:spLocks noGrp="1"/>
          </p:cNvSpPr>
          <p:nvPr>
            <p:ph type="title"/>
          </p:nvPr>
        </p:nvSpPr>
        <p:spPr>
          <a:xfrm>
            <a:off x="838200" y="365125"/>
            <a:ext cx="6844513" cy="1325563"/>
          </a:xfrm>
        </p:spPr>
        <p:txBody>
          <a:bodyPr/>
          <a:lstStyle/>
          <a:p>
            <a:r>
              <a:rPr lang="en-US" dirty="0"/>
              <a:t>Northern Nevada Rift (Aeromagnetic Features)</a:t>
            </a:r>
          </a:p>
        </p:txBody>
      </p:sp>
      <p:sp>
        <p:nvSpPr>
          <p:cNvPr id="3" name="Content Placeholder 2">
            <a:extLst>
              <a:ext uri="{FF2B5EF4-FFF2-40B4-BE49-F238E27FC236}">
                <a16:creationId xmlns:a16="http://schemas.microsoft.com/office/drawing/2014/main" id="{9E7C736E-987A-DEF2-B418-091B2F9A6917}"/>
              </a:ext>
            </a:extLst>
          </p:cNvPr>
          <p:cNvSpPr>
            <a:spLocks noGrp="1"/>
          </p:cNvSpPr>
          <p:nvPr>
            <p:ph idx="1"/>
          </p:nvPr>
        </p:nvSpPr>
        <p:spPr>
          <a:xfrm>
            <a:off x="838200" y="1825625"/>
            <a:ext cx="6504501" cy="5427698"/>
          </a:xfrm>
        </p:spPr>
        <p:txBody>
          <a:bodyPr>
            <a:normAutofit fontScale="92500" lnSpcReduction="10000"/>
          </a:bodyPr>
          <a:lstStyle/>
          <a:p>
            <a:r>
              <a:rPr lang="en-US" dirty="0"/>
              <a:t>Linear high zone of aero-magnetism trending N/NW from Eureka, NV, to northern Nevada State Line, called the “Oregon-Nevada Lineament” in this paper</a:t>
            </a:r>
          </a:p>
          <a:p>
            <a:r>
              <a:rPr lang="en-US" dirty="0"/>
              <a:t>“A deep, well-defined zone of basaltic rock superimposed on near-surface rocks”</a:t>
            </a:r>
          </a:p>
          <a:p>
            <a:pPr lvl="1"/>
            <a:r>
              <a:rPr lang="en-US" dirty="0"/>
              <a:t>200 km long</a:t>
            </a:r>
          </a:p>
          <a:p>
            <a:pPr lvl="1"/>
            <a:r>
              <a:rPr lang="en-US" dirty="0"/>
              <a:t>10 km wide</a:t>
            </a:r>
          </a:p>
          <a:p>
            <a:pPr lvl="1"/>
            <a:r>
              <a:rPr lang="en-US" dirty="0"/>
              <a:t>10-15 km deep</a:t>
            </a:r>
          </a:p>
          <a:p>
            <a:r>
              <a:rPr lang="en-US" dirty="0"/>
              <a:t>“in a general way, a line of symmetry in the middle of the (Great Basin) province”</a:t>
            </a:r>
          </a:p>
          <a:p>
            <a:r>
              <a:rPr lang="en-US" dirty="0"/>
              <a:t>Becomes wider towards Snake River Plain, may have marked the beginning of extension in the area</a:t>
            </a:r>
          </a:p>
        </p:txBody>
      </p:sp>
      <p:pic>
        <p:nvPicPr>
          <p:cNvPr id="5" name="Picture 4" descr="A map with a red line&#10;&#10;Description automatically generated">
            <a:extLst>
              <a:ext uri="{FF2B5EF4-FFF2-40B4-BE49-F238E27FC236}">
                <a16:creationId xmlns:a16="http://schemas.microsoft.com/office/drawing/2014/main" id="{F1676618-A5AA-36B4-87FE-388553BD6B6B}"/>
              </a:ext>
            </a:extLst>
          </p:cNvPr>
          <p:cNvPicPr>
            <a:picLocks noChangeAspect="1"/>
          </p:cNvPicPr>
          <p:nvPr/>
        </p:nvPicPr>
        <p:blipFill>
          <a:blip r:embed="rId2"/>
          <a:stretch>
            <a:fillRect/>
          </a:stretch>
        </p:blipFill>
        <p:spPr>
          <a:xfrm>
            <a:off x="7682713" y="0"/>
            <a:ext cx="4509287" cy="6858000"/>
          </a:xfrm>
          <a:prstGeom prst="rect">
            <a:avLst/>
          </a:prstGeom>
        </p:spPr>
      </p:pic>
    </p:spTree>
    <p:extLst>
      <p:ext uri="{BB962C8B-B14F-4D97-AF65-F5344CB8AC3E}">
        <p14:creationId xmlns:p14="http://schemas.microsoft.com/office/powerpoint/2010/main" val="300062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3A390-04D3-D219-CACF-D56F78769ED4}"/>
              </a:ext>
            </a:extLst>
          </p:cNvPr>
          <p:cNvSpPr>
            <a:spLocks noGrp="1"/>
          </p:cNvSpPr>
          <p:nvPr>
            <p:ph type="title"/>
          </p:nvPr>
        </p:nvSpPr>
        <p:spPr>
          <a:xfrm>
            <a:off x="74141" y="0"/>
            <a:ext cx="10515600" cy="1325563"/>
          </a:xfrm>
        </p:spPr>
        <p:txBody>
          <a:bodyPr/>
          <a:lstStyle/>
          <a:p>
            <a:r>
              <a:rPr lang="en-US" dirty="0"/>
              <a:t>Tectonic Features</a:t>
            </a:r>
          </a:p>
        </p:txBody>
      </p:sp>
      <p:sp>
        <p:nvSpPr>
          <p:cNvPr id="3" name="Content Placeholder 2">
            <a:extLst>
              <a:ext uri="{FF2B5EF4-FFF2-40B4-BE49-F238E27FC236}">
                <a16:creationId xmlns:a16="http://schemas.microsoft.com/office/drawing/2014/main" id="{27D67898-40B7-11CF-9BD5-77CBFCC25F35}"/>
              </a:ext>
            </a:extLst>
          </p:cNvPr>
          <p:cNvSpPr>
            <a:spLocks noGrp="1"/>
          </p:cNvSpPr>
          <p:nvPr>
            <p:ph idx="1"/>
          </p:nvPr>
        </p:nvSpPr>
        <p:spPr>
          <a:xfrm>
            <a:off x="105032" y="1062679"/>
            <a:ext cx="12012827" cy="2710249"/>
          </a:xfrm>
        </p:spPr>
        <p:txBody>
          <a:bodyPr>
            <a:normAutofit fontScale="85000" lnSpcReduction="10000"/>
          </a:bodyPr>
          <a:lstStyle/>
          <a:p>
            <a:r>
              <a:rPr lang="en-US" dirty="0"/>
              <a:t>Range-bounding normal faults, long, narrow basins &amp; ranges, trending N-NE</a:t>
            </a:r>
          </a:p>
          <a:p>
            <a:r>
              <a:rPr lang="en-US" dirty="0"/>
              <a:t>Faulting still active across Great Basin, but most active along eastern &amp; western margins</a:t>
            </a:r>
          </a:p>
          <a:p>
            <a:pPr lvl="1"/>
            <a:r>
              <a:rPr lang="en-US" dirty="0"/>
              <a:t>These regions are likely the loci of most active crustal extension</a:t>
            </a:r>
          </a:p>
          <a:p>
            <a:r>
              <a:rPr lang="en-US" dirty="0"/>
              <a:t>Extension likely started in the middle (18 Ma) &amp; migrated to the edges</a:t>
            </a:r>
          </a:p>
          <a:p>
            <a:r>
              <a:rPr lang="en-US" dirty="0"/>
              <a:t>Abundant evidence that B/R topography did not exist here prior to 18 Ma, as sheet-like ash flows from 25-20 Ma across central Nevada suggest limited vertical topography, as well as 18 Ma onset of Late Cenozoic sediments/alluvial fans (none before that)</a:t>
            </a:r>
          </a:p>
        </p:txBody>
      </p:sp>
      <p:pic>
        <p:nvPicPr>
          <p:cNvPr id="7" name="Picture 6" descr="A mountain range with blue sky&#10;&#10;Description automatically generated">
            <a:extLst>
              <a:ext uri="{FF2B5EF4-FFF2-40B4-BE49-F238E27FC236}">
                <a16:creationId xmlns:a16="http://schemas.microsoft.com/office/drawing/2014/main" id="{B0AD10F9-5A4B-D3E1-01FC-F14BC072E818}"/>
              </a:ext>
            </a:extLst>
          </p:cNvPr>
          <p:cNvPicPr>
            <a:picLocks noChangeAspect="1"/>
          </p:cNvPicPr>
          <p:nvPr/>
        </p:nvPicPr>
        <p:blipFill>
          <a:blip r:embed="rId2"/>
          <a:srcRect t="24954"/>
          <a:stretch/>
        </p:blipFill>
        <p:spPr>
          <a:xfrm>
            <a:off x="1" y="3636390"/>
            <a:ext cx="6437848" cy="3221610"/>
          </a:xfrm>
          <a:prstGeom prst="rect">
            <a:avLst/>
          </a:prstGeom>
        </p:spPr>
      </p:pic>
      <p:pic>
        <p:nvPicPr>
          <p:cNvPr id="5" name="Picture 4">
            <a:extLst>
              <a:ext uri="{FF2B5EF4-FFF2-40B4-BE49-F238E27FC236}">
                <a16:creationId xmlns:a16="http://schemas.microsoft.com/office/drawing/2014/main" id="{C13EC071-7F22-709D-E163-06175233F4B1}"/>
              </a:ext>
            </a:extLst>
          </p:cNvPr>
          <p:cNvPicPr>
            <a:picLocks noChangeAspect="1"/>
          </p:cNvPicPr>
          <p:nvPr/>
        </p:nvPicPr>
        <p:blipFill>
          <a:blip r:embed="rId3"/>
          <a:srcRect t="16850"/>
          <a:stretch/>
        </p:blipFill>
        <p:spPr>
          <a:xfrm>
            <a:off x="6381661" y="3636388"/>
            <a:ext cx="5810337" cy="3221610"/>
          </a:xfrm>
          <a:prstGeom prst="rect">
            <a:avLst/>
          </a:prstGeom>
        </p:spPr>
      </p:pic>
    </p:spTree>
    <p:extLst>
      <p:ext uri="{BB962C8B-B14F-4D97-AF65-F5344CB8AC3E}">
        <p14:creationId xmlns:p14="http://schemas.microsoft.com/office/powerpoint/2010/main" val="3819598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5259-41DF-5B9E-7767-6E833566D2E0}"/>
              </a:ext>
            </a:extLst>
          </p:cNvPr>
          <p:cNvSpPr>
            <a:spLocks noGrp="1"/>
          </p:cNvSpPr>
          <p:nvPr>
            <p:ph type="title"/>
          </p:nvPr>
        </p:nvSpPr>
        <p:spPr>
          <a:xfrm>
            <a:off x="171307" y="0"/>
            <a:ext cx="10515600" cy="1325563"/>
          </a:xfrm>
        </p:spPr>
        <p:txBody>
          <a:bodyPr/>
          <a:lstStyle/>
          <a:p>
            <a:r>
              <a:rPr lang="en-US" dirty="0"/>
              <a:t>Conclusions, Part 1</a:t>
            </a:r>
          </a:p>
        </p:txBody>
      </p:sp>
      <p:sp>
        <p:nvSpPr>
          <p:cNvPr id="3" name="Content Placeholder 2">
            <a:extLst>
              <a:ext uri="{FF2B5EF4-FFF2-40B4-BE49-F238E27FC236}">
                <a16:creationId xmlns:a16="http://schemas.microsoft.com/office/drawing/2014/main" id="{3905332B-5C82-864D-3563-1112FE9FA306}"/>
              </a:ext>
            </a:extLst>
          </p:cNvPr>
          <p:cNvSpPr>
            <a:spLocks noGrp="1"/>
          </p:cNvSpPr>
          <p:nvPr>
            <p:ph idx="1"/>
          </p:nvPr>
        </p:nvSpPr>
        <p:spPr>
          <a:xfrm>
            <a:off x="171307" y="1240880"/>
            <a:ext cx="6374236" cy="5880732"/>
          </a:xfrm>
        </p:spPr>
        <p:txBody>
          <a:bodyPr>
            <a:normAutofit fontScale="77500" lnSpcReduction="20000"/>
          </a:bodyPr>
          <a:lstStyle/>
          <a:p>
            <a:r>
              <a:rPr lang="en-US" dirty="0"/>
              <a:t>After 18 Ma, basalt became the widespread volcanic rock type, especially in the northern Great Basin &amp; Columbia Plateau</a:t>
            </a:r>
          </a:p>
          <a:p>
            <a:r>
              <a:rPr lang="en-US" dirty="0"/>
              <a:t>At the same time, normal faulting and E-W extension commenced, beginning in 18 Ma in Central Nevada and propagating east towards the Wasatch and west towards the Sierras</a:t>
            </a:r>
          </a:p>
          <a:p>
            <a:r>
              <a:rPr lang="en-US" dirty="0"/>
              <a:t>This region of extension is bounded by east-trending structures at about 37ºN, hence geologic history south of there is different</a:t>
            </a:r>
          </a:p>
          <a:p>
            <a:r>
              <a:rPr lang="en-US" dirty="0"/>
              <a:t>The northern boundary of the Great Basin is a strike-slip fault known as the Brothers Fault Zone</a:t>
            </a:r>
          </a:p>
          <a:p>
            <a:r>
              <a:rPr lang="en-US" b="1" dirty="0">
                <a:highlight>
                  <a:srgbClr val="FFFF00"/>
                </a:highlight>
              </a:rPr>
              <a:t>This paper ascertains that drag by the northerly moving Pacific block along the San Andreas fault caused Great Basin Crustal Extension and the Columbia River Flood Basalts, and that south of the Brothers Fault, extension is still active, but north of it, its dead</a:t>
            </a:r>
          </a:p>
          <a:p>
            <a:r>
              <a:rPr lang="en-US" dirty="0"/>
              <a:t>What do you think?</a:t>
            </a:r>
          </a:p>
        </p:txBody>
      </p:sp>
      <p:pic>
        <p:nvPicPr>
          <p:cNvPr id="5" name="Picture 4" descr="A map of the area of the earth&#10;&#10;Description automatically generated with medium confidence">
            <a:extLst>
              <a:ext uri="{FF2B5EF4-FFF2-40B4-BE49-F238E27FC236}">
                <a16:creationId xmlns:a16="http://schemas.microsoft.com/office/drawing/2014/main" id="{4D9ED656-6575-F162-4B12-5A8134ADF7ED}"/>
              </a:ext>
            </a:extLst>
          </p:cNvPr>
          <p:cNvPicPr>
            <a:picLocks noChangeAspect="1"/>
          </p:cNvPicPr>
          <p:nvPr/>
        </p:nvPicPr>
        <p:blipFill>
          <a:blip r:embed="rId2"/>
          <a:stretch>
            <a:fillRect/>
          </a:stretch>
        </p:blipFill>
        <p:spPr>
          <a:xfrm>
            <a:off x="6545543" y="0"/>
            <a:ext cx="5646457" cy="6858000"/>
          </a:xfrm>
          <a:prstGeom prst="rect">
            <a:avLst/>
          </a:prstGeom>
        </p:spPr>
      </p:pic>
    </p:spTree>
    <p:extLst>
      <p:ext uri="{BB962C8B-B14F-4D97-AF65-F5344CB8AC3E}">
        <p14:creationId xmlns:p14="http://schemas.microsoft.com/office/powerpoint/2010/main" val="1487321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TotalTime>
  <Words>562</Words>
  <Application>Microsoft Macintosh PowerPoint</Application>
  <PresentationFormat>Widescreen</PresentationFormat>
  <Paragraphs>39</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Tectonic &amp; Magmatic Development of The Great Basin During Late Cenozoic Time</vt:lpstr>
      <vt:lpstr>PowerPoint Presentation</vt:lpstr>
      <vt:lpstr>Introduction</vt:lpstr>
      <vt:lpstr>Inter-regional Comparison: GB &amp; CP</vt:lpstr>
      <vt:lpstr>Late Cenozoic Sedimentary Rocks</vt:lpstr>
      <vt:lpstr>Miocene-Present Basaltic Rocks</vt:lpstr>
      <vt:lpstr>Northern Nevada Rift (Aeromagnetic Features)</vt:lpstr>
      <vt:lpstr>Tectonic Features</vt:lpstr>
      <vt:lpstr>Conclusions, Part 1</vt:lpstr>
      <vt:lpstr>Conclusions, Part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Solomon J Feinstein</dc:creator>
  <cp:lastModifiedBy>Solomon J Feinstein</cp:lastModifiedBy>
  <cp:revision>3</cp:revision>
  <dcterms:created xsi:type="dcterms:W3CDTF">2024-10-16T17:31:49Z</dcterms:created>
  <dcterms:modified xsi:type="dcterms:W3CDTF">2024-10-17T02:32:20Z</dcterms:modified>
</cp:coreProperties>
</file>